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2" r:id="rId19"/>
    <p:sldId id="273" r:id="rId20"/>
    <p:sldId id="274" r:id="rId21"/>
    <p:sldId id="286" r:id="rId22"/>
    <p:sldId id="288" r:id="rId23"/>
    <p:sldId id="292" r:id="rId24"/>
    <p:sldId id="291" r:id="rId25"/>
    <p:sldId id="275" r:id="rId26"/>
    <p:sldId id="28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90" r:id="rId37"/>
    <p:sldId id="289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62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D66297-E330-49F7-A7DE-9573027C4A88}" type="datetimeFigureOut">
              <a:rPr lang="tr-TR" smtClean="0"/>
              <a:t>3.04.2019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7701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BİLİŞİM SUÇLARI</a:t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smtClean="0"/>
              <a:t>ALINACAK TEDBİRLER</a:t>
            </a:r>
            <a:endParaRPr lang="tr-TR" dirty="0"/>
          </a:p>
        </p:txBody>
      </p:sp>
      <p:pic>
        <p:nvPicPr>
          <p:cNvPr id="14338" name="Picture 2" descr="http://fedpost.ru/images/policiya-budet-chitat-pochtu-i-soobshheniya-internet-polzovatelej-bez-ordera_4032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4139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Web Sayfaları Kullanılarak İşlenen Suçlar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ağlar, forum ve video sitelerinde başkasına ait fotoğraf, video veya eserleri izinsiz paylaşmak.</a:t>
            </a:r>
          </a:p>
          <a:p>
            <a:r>
              <a:rPr lang="tr-TR" dirty="0" smtClean="0"/>
              <a:t>Devlet karşıtı gruplara ait içerikleri yayınlamak/paylaşmak.</a:t>
            </a:r>
            <a:endParaRPr lang="tr-TR" dirty="0"/>
          </a:p>
        </p:txBody>
      </p:sp>
      <p:pic>
        <p:nvPicPr>
          <p:cNvPr id="12290" name="Picture 2" descr="http://www.turkeyandroid.com/wp-content/themes/RengaWP/images/facebook-payl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52377"/>
            <a:ext cx="5759325" cy="7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Web Sayfaları Kullanılarak İşlenen Suçlar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/>
          <a:lstStyle/>
          <a:p>
            <a:r>
              <a:rPr lang="tr-TR" dirty="0"/>
              <a:t>İnternetten alışverişte kullanıcıların kredi kartı bilgilerini ele geçirmek.</a:t>
            </a:r>
          </a:p>
          <a:p>
            <a:endParaRPr lang="tr-TR" dirty="0"/>
          </a:p>
        </p:txBody>
      </p:sp>
      <p:pic>
        <p:nvPicPr>
          <p:cNvPr id="7170" name="Picture 2" descr="http://www.elcivics.com/credit_card_termina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34671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98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Bilgisayarı veya Bilgileri Ele Geçirerek İşlenen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Başkasına ait bilgisayara, ağa veya sisteme izinsiz girmek, bilgileri kopyalamak, silmek veya değiştirmek.</a:t>
            </a:r>
            <a:endParaRPr lang="tr-TR" dirty="0"/>
          </a:p>
        </p:txBody>
      </p:sp>
      <p:pic>
        <p:nvPicPr>
          <p:cNvPr id="8194" name="Picture 2" descr="http://www.drbaran.org/wp-content/uploads/2012/08/hac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60273"/>
            <a:ext cx="4811291" cy="32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Bilgilere İzinsiz Erişim Cezası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4144504" cy="507754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Bir bilişim sisteminin bütününe veya bir kısmına</a:t>
            </a:r>
            <a:r>
              <a:rPr lang="tr-TR" dirty="0" smtClean="0"/>
              <a:t>, hukuka </a:t>
            </a:r>
            <a:r>
              <a:rPr lang="tr-TR" dirty="0"/>
              <a:t>aykırı olarak giren ve orada kalmaya devam eden kimseye </a:t>
            </a:r>
            <a:r>
              <a:rPr lang="tr-TR" b="1" dirty="0"/>
              <a:t>bir yıla kadar hapis veya adli para cezası </a:t>
            </a:r>
            <a:r>
              <a:rPr lang="tr-TR" dirty="0"/>
              <a:t>verilir.</a:t>
            </a:r>
          </a:p>
        </p:txBody>
      </p:sp>
      <p:pic>
        <p:nvPicPr>
          <p:cNvPr id="9218" name="Picture 2" descr="http://www.medicalpracticetrends.com/wp/wp-content/uploads/2009/03/computer-h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07" y="2094800"/>
            <a:ext cx="3779912" cy="25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Lisansız Yazılım ve İçeriklerin Kullanımı İle İlgili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r>
              <a:rPr lang="tr-TR" dirty="0" smtClean="0"/>
              <a:t>Telif hakkı ile korunan yazılım, dosya, resim, fotoğraf, müzik, video klip ve film dosyalarını izinsiz indirmek, paylaşmak, tamamını veya bir kısmını kullanmak.</a:t>
            </a:r>
            <a:endParaRPr lang="tr-TR" dirty="0"/>
          </a:p>
        </p:txBody>
      </p:sp>
      <p:pic>
        <p:nvPicPr>
          <p:cNvPr id="10242" name="Picture 2" descr="http://blog.musikpitch.com/wp-content/uploads/2010/06/copyright-a-so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50" y="5157970"/>
            <a:ext cx="3863752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Çevrimiçi İletişim Sırasında İşlenen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ağlar, sohbet siteleri, forumlar gibi kullanıcıların birbirleriyle iletişim kurdukları sitelerde kişi ya da kuruluşa hakaret, küfür etmek veya aşağılayıcı ifadeler kullanmak.</a:t>
            </a:r>
            <a:endParaRPr lang="tr-TR" dirty="0"/>
          </a:p>
        </p:txBody>
      </p:sp>
      <p:pic>
        <p:nvPicPr>
          <p:cNvPr id="11266" name="Picture 2" descr="http://1.bp.blogspot.com/-a_pTpCCydCU/UH8M1EGWC2I/AAAAAAAABzU/aI1E7qb31O8/s1600/sevgili+facebook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90842"/>
            <a:ext cx="4248472" cy="265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Kredi Kartı, Kontör/TL Dolandırıcılığı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628800"/>
            <a:ext cx="3640448" cy="461960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Telefon, e-posta ve çeşitli iletişim araçları kullanarak kişilerden kredi kartı bilgileri istemek.</a:t>
            </a:r>
          </a:p>
          <a:p>
            <a:r>
              <a:rPr lang="tr-TR" dirty="0" smtClean="0"/>
              <a:t>Tehdit veya şantaj yoluyla çeşitli hesaplara TL veya kontör yüklenmesini istemek.</a:t>
            </a:r>
            <a:endParaRPr lang="tr-TR" dirty="0"/>
          </a:p>
        </p:txBody>
      </p:sp>
      <p:pic>
        <p:nvPicPr>
          <p:cNvPr id="13314" name="Picture 2" descr="http://www.karshaberler.com/files/news/thumb/7a678e0e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94240"/>
            <a:ext cx="3672408" cy="2301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49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9712" y="1916832"/>
            <a:ext cx="5729840" cy="3154362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Bilişim Suçlarına Karşı Alınabilecek Tedbirler</a:t>
            </a:r>
          </a:p>
        </p:txBody>
      </p:sp>
    </p:spTree>
    <p:extLst>
      <p:ext uri="{BB962C8B-B14F-4D97-AF65-F5344CB8AC3E}">
        <p14:creationId xmlns:p14="http://schemas.microsoft.com/office/powerpoint/2010/main" val="1477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Bilişim Suçlarına Karşı Alınabilecek Tedbirler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r>
              <a:rPr lang="tr-TR" dirty="0" smtClean="0"/>
              <a:t>Lisanssız yazılımlar ve içerikler (müzik, resim, fotoğraf video vs.) kullanmayın.</a:t>
            </a:r>
          </a:p>
          <a:p>
            <a:r>
              <a:rPr lang="tr-TR" dirty="0" smtClean="0"/>
              <a:t>Çeşitli yollarla kırılmış, içeriği değiştirilmiş veya güvenilir olmayan yazılımlar yüklemeyin.</a:t>
            </a:r>
          </a:p>
          <a:p>
            <a:pPr marL="82296" indent="0">
              <a:buNone/>
            </a:pPr>
            <a:endParaRPr lang="tr-TR" dirty="0" smtClean="0"/>
          </a:p>
        </p:txBody>
      </p:sp>
      <p:pic>
        <p:nvPicPr>
          <p:cNvPr id="15362" name="Picture 2" descr="http://nine.cdn-image.com/__media__/images/5/Software/SoftwareLicense-57467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61248"/>
            <a:ext cx="4448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628800"/>
            <a:ext cx="3928480" cy="461960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Bilgisayar sistemini korumaya yönelik </a:t>
            </a:r>
            <a:r>
              <a:rPr lang="tr-TR" dirty="0" err="1" smtClean="0"/>
              <a:t>antivirüs</a:t>
            </a:r>
            <a:r>
              <a:rPr lang="tr-TR" dirty="0" smtClean="0"/>
              <a:t>, güvenlik duvarı gibi yazılımlar kullanın ve mümkün olduğunca güncellemelerini yapın.</a:t>
            </a:r>
          </a:p>
          <a:p>
            <a:r>
              <a:rPr lang="tr-TR" dirty="0" smtClean="0"/>
              <a:t>Kullanılan yazılımların en güncel ve sorunsuz sürümlerini temin etmeye çalışın.</a:t>
            </a:r>
            <a:endParaRPr lang="tr-TR" dirty="0"/>
          </a:p>
        </p:txBody>
      </p:sp>
      <p:pic>
        <p:nvPicPr>
          <p:cNvPr id="16386" name="Picture 2" descr="http://internetbilgisayar.files.wordpress.com/2011/12/anti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033006"/>
            <a:ext cx="3710184" cy="30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Bilişim Suçu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/>
              <a:t>Bilgisayar, </a:t>
            </a:r>
            <a:r>
              <a:rPr lang="tr-TR" i="1" dirty="0" smtClean="0"/>
              <a:t>çevre birimleri, pos makinesi, cep telefonu gibi </a:t>
            </a:r>
            <a:r>
              <a:rPr lang="tr-TR" i="1" dirty="0"/>
              <a:t>her türlü teknolojinin kullanılması ile </a:t>
            </a:r>
            <a:r>
              <a:rPr lang="tr-TR" i="1" dirty="0" smtClean="0"/>
              <a:t>işlenen </a:t>
            </a:r>
            <a:r>
              <a:rPr lang="tr-TR" i="1" dirty="0"/>
              <a:t>suçlardır.</a:t>
            </a:r>
            <a:endParaRPr lang="tr-TR" dirty="0"/>
          </a:p>
          <a:p>
            <a:endParaRPr lang="tr-TR" dirty="0"/>
          </a:p>
        </p:txBody>
      </p:sp>
      <p:pic>
        <p:nvPicPr>
          <p:cNvPr id="1026" name="Picture 2" descr="http://www.akincilarbilisim.org/wp-content/uploads/2011/08/My-Comput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50" y="3323703"/>
            <a:ext cx="2284512" cy="22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_Yxr_UN79K-o/S8CKAkU5ouI/AAAAAAAAAoA/RG1rHj51QHg/s1600/pos_makine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92" y="3320036"/>
            <a:ext cx="2003414" cy="22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knolojioku.com/application/static/data/news/1/1346580993_cep-telefonu-kanser-yapar-m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38517"/>
            <a:ext cx="2585864" cy="19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Telefon, e-posta vs. gibi yollarla sizden kişisel bilgilerinizi (ad, </a:t>
            </a:r>
            <a:r>
              <a:rPr lang="tr-TR" dirty="0" err="1" smtClean="0"/>
              <a:t>soyad</a:t>
            </a:r>
            <a:r>
              <a:rPr lang="tr-TR" dirty="0" smtClean="0"/>
              <a:t>, adres, telefon gibi), parolanızı ya da kredi kartı şifrenizi isteyenlere itibar etmeyin.</a:t>
            </a:r>
          </a:p>
          <a:p>
            <a:r>
              <a:rPr lang="tr-TR" dirty="0" smtClean="0"/>
              <a:t>Unutmayın hiçbir banka görevlisi size banka veya kredi kartı bilginizi sormaz!</a:t>
            </a:r>
            <a:endParaRPr lang="tr-TR" dirty="0"/>
          </a:p>
        </p:txBody>
      </p:sp>
      <p:pic>
        <p:nvPicPr>
          <p:cNvPr id="17410" name="Picture 2" descr="http://www.maziliguney.com/wp-content/uploads/2010/11/kredi-ka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926704" cy="19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ortamında tanımadığınız veya şüphelendiğiniz kişilere kişisel ve özel bilgilerinizi vermeyin!</a:t>
            </a:r>
          </a:p>
          <a:p>
            <a:r>
              <a:rPr lang="tr-TR" dirty="0" smtClean="0"/>
              <a:t>Telif haklarıyla korunmuş içerikleri (müzik, film, oyun vs.) kesinlikle korsan olarak temin etmeyin, indirmeyin ve paylaşmayın!</a:t>
            </a:r>
          </a:p>
          <a:p>
            <a:endParaRPr lang="tr-TR" dirty="0" smtClean="0"/>
          </a:p>
        </p:txBody>
      </p:sp>
      <p:pic>
        <p:nvPicPr>
          <p:cNvPr id="28674" name="Picture 2" descr="http://cdn.pclabs.com.tr/wp-content/uploads/2010/12/Korsan-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21288"/>
            <a:ext cx="4490864" cy="19834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ağlarda, forum ve sohbet yazılımlarında kişi veya kurumlara karşı küfür, hakaret veya aşağılayıcı sözler kullanmayın.</a:t>
            </a:r>
          </a:p>
          <a:p>
            <a:r>
              <a:rPr lang="tr-TR" dirty="0" smtClean="0"/>
              <a:t>Türkçe’mizi en güzel şekilde kullanmaya çalışın. </a:t>
            </a:r>
            <a:endParaRPr lang="tr-TR" dirty="0"/>
          </a:p>
        </p:txBody>
      </p:sp>
      <p:pic>
        <p:nvPicPr>
          <p:cNvPr id="29698" name="Picture 2" descr="http://www.theuksportsnetwork.com/wp-content/uploads/2010/07/roof-t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6860"/>
            <a:ext cx="3947195" cy="26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Kimsenin e-posta ve çeşitli hesaplarına (</a:t>
            </a:r>
            <a:r>
              <a:rPr lang="tr-TR" dirty="0" err="1" smtClean="0"/>
              <a:t>facebook</a:t>
            </a:r>
            <a:r>
              <a:rPr lang="tr-TR" dirty="0" smtClean="0"/>
              <a:t>, </a:t>
            </a:r>
            <a:r>
              <a:rPr lang="tr-TR" dirty="0" err="1" smtClean="0"/>
              <a:t>twitter</a:t>
            </a:r>
            <a:r>
              <a:rPr lang="tr-TR" dirty="0"/>
              <a:t> </a:t>
            </a:r>
            <a:r>
              <a:rPr lang="tr-TR" dirty="0" smtClean="0"/>
              <a:t>vs.) giriş yapmaya, şifresini tahmin etme yoluyla ele geçirmeye çalışmayın!</a:t>
            </a:r>
          </a:p>
          <a:p>
            <a:r>
              <a:rPr lang="tr-TR" dirty="0" smtClean="0"/>
              <a:t>Sahte hesaplar oluşturmayın ve bu hesapları kullanarak paylaşımlar yapmayın!</a:t>
            </a:r>
            <a:endParaRPr lang="tr-TR" dirty="0"/>
          </a:p>
        </p:txBody>
      </p:sp>
      <p:pic>
        <p:nvPicPr>
          <p:cNvPr id="32770" name="Picture 2" descr="http://yasamteknolojileri.com/wp-content/uploads/2012/07/Aralar%C4%B1nda-Bir%C3%A7ok-Bankan%C4%B1nda-Bulundu%C4%9Fu-Facebook-Hesaplar%C4%B1-Hacklen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21288"/>
            <a:ext cx="3547120" cy="20981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Başkasına ait bilgisayarı, interneti ve ağları izinsiz olarak kullanmayın, bilgileri silmeyin, değiştirmeyin veya kopyalamayın!</a:t>
            </a:r>
            <a:endParaRPr lang="tr-TR" dirty="0"/>
          </a:p>
        </p:txBody>
      </p:sp>
      <p:pic>
        <p:nvPicPr>
          <p:cNvPr id="31746" name="Picture 2" descr="http://static.ddmcdn.com/gif/wireless-network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4653136" cy="31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Kişisel Şifreler İle İlgili Öneriler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628800"/>
            <a:ext cx="5040560" cy="461960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Kişisel şifrelerini kesinlikle en yakınınız olsa dahi kimse ile </a:t>
            </a:r>
            <a:r>
              <a:rPr lang="tr-TR" b="1" dirty="0" smtClean="0"/>
              <a:t>paylaşmayın!</a:t>
            </a:r>
          </a:p>
          <a:p>
            <a:r>
              <a:rPr lang="tr-TR" dirty="0" smtClean="0"/>
              <a:t>Tüm hesaplarınızda aynı şifreyi </a:t>
            </a:r>
            <a:r>
              <a:rPr lang="tr-TR" b="1" dirty="0" smtClean="0"/>
              <a:t>kullanmayın!</a:t>
            </a:r>
          </a:p>
          <a:p>
            <a:r>
              <a:rPr lang="tr-TR" dirty="0" smtClean="0"/>
              <a:t>Şifrelerinizi hiçbir yere </a:t>
            </a:r>
            <a:r>
              <a:rPr lang="tr-TR" b="1" dirty="0" smtClean="0"/>
              <a:t>not etmeyin!</a:t>
            </a:r>
          </a:p>
          <a:p>
            <a:r>
              <a:rPr lang="tr-TR" dirty="0" smtClean="0"/>
              <a:t>Şifrelerinizi belirli aralıklar </a:t>
            </a:r>
            <a:r>
              <a:rPr lang="tr-TR" b="1" dirty="0" smtClean="0"/>
              <a:t>mutlaka</a:t>
            </a:r>
            <a:r>
              <a:rPr lang="tr-TR" dirty="0" smtClean="0"/>
              <a:t> değiştirin.</a:t>
            </a:r>
            <a:endParaRPr lang="tr-TR" dirty="0"/>
          </a:p>
        </p:txBody>
      </p:sp>
      <p:pic>
        <p:nvPicPr>
          <p:cNvPr id="18434" name="Picture 2" descr="http://cdn.techsling.com/wp-content/uploads/2010/03/strong-passwo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2312073" cy="15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Kişisel Şifreler İle İlgili Öneriler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4720568" cy="48006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Şifrenizi sosyal ağlar, sohbet yazılımları, siteler vs. aracılığı ile kimseye </a:t>
            </a:r>
            <a:r>
              <a:rPr lang="tr-TR" b="1" dirty="0" smtClean="0"/>
              <a:t>göndermeyin!</a:t>
            </a:r>
          </a:p>
          <a:p>
            <a:r>
              <a:rPr lang="tr-TR" dirty="0" smtClean="0"/>
              <a:t>Şifreler dışında daha güçlü giriş yöntemleri destekleyen bir sisteminiz varsa kullanın. Örneğin, parmak izi, yüz veya ses tanıma özellikleri.</a:t>
            </a:r>
            <a:endParaRPr lang="tr-TR" dirty="0"/>
          </a:p>
        </p:txBody>
      </p:sp>
      <p:pic>
        <p:nvPicPr>
          <p:cNvPr id="27650" name="Picture 2" descr="http://www.perkotek.com/pics/urun/BIGGER_urun_foto_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1211"/>
            <a:ext cx="2966376" cy="25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 Şifre Oluşturma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726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Şifrelerinizde kişisel bilgilerinize yer vermeyin. Örneğin, adınız, doğum tarihiniz veya kimlik numaranız.</a:t>
            </a:r>
          </a:p>
          <a:p>
            <a:endParaRPr lang="tr-TR" dirty="0"/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li1999, 32423526655, 1986 gibi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vektograf.com/wp-content/uploads/2012/01/online-sif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1464"/>
            <a:ext cx="4320480" cy="261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9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 Şifre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Şifrenizde ardışık sayılar, harfler kullanmayın.  Örneğin, 123456, 1234, </a:t>
            </a:r>
            <a:r>
              <a:rPr lang="tr-TR" dirty="0" err="1" smtClean="0"/>
              <a:t>abcd</a:t>
            </a:r>
            <a:r>
              <a:rPr lang="tr-TR" dirty="0" smtClean="0"/>
              <a:t> gibi.</a:t>
            </a:r>
          </a:p>
          <a:p>
            <a:endParaRPr lang="tr-TR" dirty="0"/>
          </a:p>
          <a:p>
            <a:r>
              <a:rPr lang="tr-TR" dirty="0" smtClean="0"/>
              <a:t>Tahmin edilmesi kolay </a:t>
            </a:r>
            <a:r>
              <a:rPr lang="tr-TR" dirty="0" err="1" smtClean="0"/>
              <a:t>yanyana</a:t>
            </a:r>
            <a:r>
              <a:rPr lang="tr-TR" dirty="0" smtClean="0"/>
              <a:t> bulunan tuşları kullanmayın. Örneğin, </a:t>
            </a:r>
            <a:r>
              <a:rPr lang="tr-TR" dirty="0" err="1" smtClean="0"/>
              <a:t>qwerty</a:t>
            </a:r>
            <a:r>
              <a:rPr lang="tr-TR" dirty="0" smtClean="0"/>
              <a:t>, </a:t>
            </a:r>
            <a:r>
              <a:rPr lang="tr-TR" dirty="0" err="1" smtClean="0"/>
              <a:t>asdf</a:t>
            </a:r>
            <a:r>
              <a:rPr lang="tr-TR" dirty="0" smtClean="0"/>
              <a:t> gibi.</a:t>
            </a:r>
            <a:endParaRPr lang="tr-TR" dirty="0"/>
          </a:p>
        </p:txBody>
      </p:sp>
      <p:pic>
        <p:nvPicPr>
          <p:cNvPr id="30722" name="Picture 2" descr="http://www.turkiyegazetesi.com/Resources/2012/9/21/23181_21092012170128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410744" cy="18986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Dünyada En Çok Tercih Edilen Şifre 123456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844824"/>
            <a:ext cx="3424424" cy="424847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Araştırmacılar, </a:t>
            </a:r>
            <a:r>
              <a:rPr lang="tr-TR" dirty="0" err="1"/>
              <a:t>Rockyou</a:t>
            </a:r>
            <a:r>
              <a:rPr lang="tr-TR" dirty="0"/>
              <a:t> adlı müzik sitesinde yer alan 32 milyon şifreyi incelediler. Araştırmanın sonucuna göre kullanıcılar en çok 123456 şifresini tercih ettiği ortaya çıktı.</a:t>
            </a:r>
          </a:p>
        </p:txBody>
      </p:sp>
      <p:pic>
        <p:nvPicPr>
          <p:cNvPr id="20482" name="Picture 2" descr="En%20Çok%20Kullanılan%2010%20&amp;Scedil;if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51" y="2060848"/>
            <a:ext cx="3593346" cy="306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666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Kullanıcı Hesapları İle İlgili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kişiye ait e-posta veya kullanıcı bilgilerini ele geçirmek, değiştirmek veya silmek.</a:t>
            </a:r>
            <a:endParaRPr lang="tr-TR" dirty="0"/>
          </a:p>
        </p:txBody>
      </p:sp>
      <p:pic>
        <p:nvPicPr>
          <p:cNvPr id="2050" name="Picture 2" descr="http://4.bp.blogspot.com/-yXmb9GQLYeo/T6CudM9Pm_I/AAAAAAAAAzY/2ahr4g-uJdQ/s1600/email-ha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824536" cy="343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‘123456’lı </a:t>
            </a:r>
            <a:r>
              <a:rPr lang="tr-TR" b="1" dirty="0" smtClean="0"/>
              <a:t>Emniyet Şifresi Olur </a:t>
            </a:r>
            <a:r>
              <a:rPr lang="tr-TR" b="1" dirty="0"/>
              <a:t>mu</a:t>
            </a:r>
            <a:r>
              <a:rPr lang="tr-TR" b="1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Ankara Emniyet Müdürlüğü’nün dijital verilerini sakladığı sistemlerin şifrelerinden birinin “123456” olduğu, emniyet sitesini çökerten </a:t>
            </a:r>
            <a:r>
              <a:rPr lang="tr-TR" dirty="0" err="1"/>
              <a:t>RedHack</a:t>
            </a:r>
            <a:r>
              <a:rPr lang="tr-TR" dirty="0"/>
              <a:t> grubu tarafından ortaya çıkarıldı.</a:t>
            </a:r>
          </a:p>
          <a:p>
            <a:endParaRPr lang="tr-TR" dirty="0"/>
          </a:p>
        </p:txBody>
      </p:sp>
      <p:pic>
        <p:nvPicPr>
          <p:cNvPr id="21506" name="Picture 2" descr="‘123456’lı emniyet &amp;scedil;ifresi olur m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4399303" cy="24682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 Şifre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Şifreniz en az 7 basamaklı olsun.</a:t>
            </a:r>
          </a:p>
          <a:p>
            <a:r>
              <a:rPr lang="tr-TR" dirty="0" smtClean="0"/>
              <a:t>Mümkün olduğunda aşağıdaki karakterlerden içersin.</a:t>
            </a:r>
          </a:p>
          <a:p>
            <a:r>
              <a:rPr lang="tr-TR" dirty="0" smtClean="0"/>
              <a:t>Büyük/küçük harf (</a:t>
            </a:r>
            <a:r>
              <a:rPr lang="tr-TR" dirty="0" err="1" smtClean="0"/>
              <a:t>A,a</a:t>
            </a:r>
            <a:r>
              <a:rPr lang="tr-TR" dirty="0" smtClean="0"/>
              <a:t>…</a:t>
            </a:r>
            <a:r>
              <a:rPr lang="tr-TR" dirty="0" err="1" smtClean="0"/>
              <a:t>Z,z</a:t>
            </a:r>
            <a:r>
              <a:rPr lang="tr-TR" dirty="0" smtClean="0"/>
              <a:t>)</a:t>
            </a:r>
          </a:p>
          <a:p>
            <a:r>
              <a:rPr lang="tr-TR" dirty="0" smtClean="0"/>
              <a:t>Rakam (0-9)</a:t>
            </a:r>
          </a:p>
          <a:p>
            <a:r>
              <a:rPr lang="tr-TR" dirty="0" smtClean="0"/>
              <a:t>Noktalama (.,; gibi)</a:t>
            </a:r>
          </a:p>
          <a:p>
            <a:r>
              <a:rPr lang="tr-TR" dirty="0" smtClean="0"/>
              <a:t>Özel karakter (-!+ gibi)</a:t>
            </a:r>
            <a:endParaRPr lang="tr-TR" dirty="0"/>
          </a:p>
        </p:txBody>
      </p:sp>
      <p:pic>
        <p:nvPicPr>
          <p:cNvPr id="22530" name="Picture 2" descr="http://www.mytech.net23.net/css/wp-content/uploads/2012/08/strong-passw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8860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Şifrelerin Kırılma Süreleri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4576552" cy="4933528"/>
          </a:xfrm>
        </p:spPr>
        <p:txBody>
          <a:bodyPr>
            <a:normAutofit/>
          </a:bodyPr>
          <a:lstStyle/>
          <a:p>
            <a:r>
              <a:rPr lang="tr-TR" dirty="0"/>
              <a:t>Uzunluk: 6 karakter</a:t>
            </a:r>
            <a:br>
              <a:rPr lang="tr-TR" dirty="0"/>
            </a:br>
            <a:r>
              <a:rPr lang="tr-TR" dirty="0"/>
              <a:t>Küçük harf: 10 dakika</a:t>
            </a:r>
            <a:br>
              <a:rPr lang="tr-TR" dirty="0"/>
            </a:br>
            <a:r>
              <a:rPr lang="tr-TR" dirty="0"/>
              <a:t>Küçük harf ve büyük harf: 10 saat</a:t>
            </a:r>
            <a:br>
              <a:rPr lang="tr-TR" dirty="0"/>
            </a:br>
            <a:r>
              <a:rPr lang="tr-TR" dirty="0"/>
              <a:t>Küçük ve büyük harf, rakamlar, semboller: 18 gün</a:t>
            </a:r>
          </a:p>
        </p:txBody>
      </p:sp>
      <p:pic>
        <p:nvPicPr>
          <p:cNvPr id="23554" name="Picture 2" descr="http://50-57-64-107.static.cloud-ips.com/articles/wp-content/uploads/2009/10/pass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575553" cy="3863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18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Şifrelerin Kırılma Süreleri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Uzunluk: 7 karakter</a:t>
            </a:r>
            <a:br>
              <a:rPr lang="tr-TR" dirty="0"/>
            </a:br>
            <a:r>
              <a:rPr lang="tr-TR" dirty="0"/>
              <a:t>Küçük harf: 4 saat</a:t>
            </a:r>
            <a:br>
              <a:rPr lang="tr-TR" dirty="0"/>
            </a:br>
            <a:r>
              <a:rPr lang="tr-TR" dirty="0"/>
              <a:t>Küçük harf ve büyük harf: 23 gün</a:t>
            </a:r>
            <a:br>
              <a:rPr lang="tr-TR" dirty="0"/>
            </a:br>
            <a:r>
              <a:rPr lang="tr-TR" dirty="0"/>
              <a:t>Küçük ve büyük harf, rakamlar, semboller: 4 yıl</a:t>
            </a:r>
          </a:p>
        </p:txBody>
      </p:sp>
      <p:pic>
        <p:nvPicPr>
          <p:cNvPr id="24578" name="Picture 2" descr="http://teknogle.com/wp-content/uploads/2012/08/%C5%9Fifre-ki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264188" cy="27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Şifrelerin Kırılma Süreleri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Uzunluk: 8 karakter</a:t>
            </a:r>
            <a:br>
              <a:rPr lang="tr-TR" dirty="0"/>
            </a:br>
            <a:r>
              <a:rPr lang="tr-TR" dirty="0"/>
              <a:t>Küçük harf: 4 gün</a:t>
            </a:r>
            <a:br>
              <a:rPr lang="tr-TR" dirty="0"/>
            </a:br>
            <a:r>
              <a:rPr lang="tr-TR" dirty="0"/>
              <a:t>Küçük harf ve büyük harf: 3 yıl</a:t>
            </a:r>
            <a:br>
              <a:rPr lang="tr-TR" dirty="0"/>
            </a:br>
            <a:r>
              <a:rPr lang="tr-TR" dirty="0"/>
              <a:t>Küçük ve büyük harf, rakamlar, semboller: 463 yıl</a:t>
            </a:r>
          </a:p>
        </p:txBody>
      </p:sp>
      <p:pic>
        <p:nvPicPr>
          <p:cNvPr id="25602" name="Picture 2" descr="http://www.yigithan.net/wp-content/uploads/sifre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65612" cy="28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Şifrelerin Kırılma Süreleri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3784464" cy="5077544"/>
          </a:xfrm>
        </p:spPr>
        <p:txBody>
          <a:bodyPr/>
          <a:lstStyle/>
          <a:p>
            <a:r>
              <a:rPr lang="tr-TR" dirty="0"/>
              <a:t>Uzunluk: 9 karakter</a:t>
            </a:r>
            <a:br>
              <a:rPr lang="tr-TR" dirty="0"/>
            </a:br>
            <a:r>
              <a:rPr lang="tr-TR" dirty="0"/>
              <a:t>Küçük harf: 4 ay</a:t>
            </a:r>
            <a:br>
              <a:rPr lang="tr-TR" dirty="0"/>
            </a:br>
            <a:r>
              <a:rPr lang="tr-TR" dirty="0"/>
              <a:t>Küçük harf ve büyük harf: 178 yıl</a:t>
            </a:r>
            <a:br>
              <a:rPr lang="tr-TR" dirty="0"/>
            </a:br>
            <a:r>
              <a:rPr lang="tr-TR" dirty="0"/>
              <a:t>Küçük ve büyük harf, rakamlar, semboller: 44,530 yıl</a:t>
            </a:r>
          </a:p>
        </p:txBody>
      </p:sp>
      <p:pic>
        <p:nvPicPr>
          <p:cNvPr id="26626" name="Picture 2" descr="http://www.bilgisayarkurdu.com/wp-content/uploads/2010/10/%C5%9Fif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255556"/>
            <a:ext cx="3923928" cy="26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Bunları Unutmayın!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ortamında işlediğiniz suçlardan dolayı evinize kadar takip yapılabilir.</a:t>
            </a:r>
          </a:p>
          <a:p>
            <a:r>
              <a:rPr lang="tr-TR" dirty="0" smtClean="0"/>
              <a:t>Bilişim suçları hakkında yakınlarınızı mutlaka uyarın.</a:t>
            </a:r>
          </a:p>
          <a:p>
            <a:r>
              <a:rPr lang="tr-TR" dirty="0" smtClean="0"/>
              <a:t>Bir bilişim suçundan dolayı mağdur olursanız mutlaka 155 Polis İmdat Hattına </a:t>
            </a:r>
            <a:r>
              <a:rPr lang="tr-TR" dirty="0"/>
              <a:t>veya 155@iem.gov.tr </a:t>
            </a:r>
            <a:r>
              <a:rPr lang="tr-TR" dirty="0" smtClean="0"/>
              <a:t>adresine ihbarda bulunun!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11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00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E-posta Ele Geçirme Cezası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tr-TR" sz="1600" dirty="0"/>
              <a:t>Bir </a:t>
            </a:r>
            <a:r>
              <a:rPr lang="tr-TR" sz="1600" dirty="0" smtClean="0"/>
              <a:t>eposta hesabını ele geçiren kişi için </a:t>
            </a:r>
            <a:r>
              <a:rPr lang="tr-TR" sz="1600" dirty="0"/>
              <a:t>uygulanacak işlemler. 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 smtClean="0"/>
              <a:t>E-posta ele geçirildiğinde yapılan </a:t>
            </a:r>
            <a:r>
              <a:rPr lang="tr-TR" sz="1600" dirty="0"/>
              <a:t>şikayette kanun durumu ilk olarak TCK '</a:t>
            </a:r>
            <a:r>
              <a:rPr lang="tr-TR" sz="1600" dirty="0" err="1"/>
              <a:t>nın</a:t>
            </a:r>
            <a:r>
              <a:rPr lang="tr-TR" sz="1600" dirty="0"/>
              <a:t> 243. maddesine dayanarak ele alır ve suçluya </a:t>
            </a:r>
            <a:r>
              <a:rPr lang="tr-TR" sz="1600" b="1" dirty="0"/>
              <a:t>iki yıla kadar hapis</a:t>
            </a:r>
            <a:r>
              <a:rPr lang="tr-TR" sz="1600" dirty="0"/>
              <a:t> yada parasal </a:t>
            </a:r>
            <a:r>
              <a:rPr lang="tr-TR" sz="1600" b="1" dirty="0"/>
              <a:t>cezai işlem</a:t>
            </a:r>
            <a:r>
              <a:rPr lang="tr-TR" sz="1600" dirty="0"/>
              <a:t> uygulayabilir. 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Fakat, </a:t>
            </a:r>
            <a:r>
              <a:rPr lang="tr-TR" sz="1600" dirty="0" smtClean="0"/>
              <a:t>ele geçirilen e-posta içeriğindeki </a:t>
            </a:r>
            <a:r>
              <a:rPr lang="tr-TR" sz="1600" dirty="0"/>
              <a:t>bilgilerde eksiklik yada bir değişiklik varsa kesin olarak 243. maddenin üçüncü fıkrasını uygulayıp para cezasını kaldırarak suçluya </a:t>
            </a:r>
            <a:r>
              <a:rPr lang="tr-TR" sz="1600" b="1" dirty="0"/>
              <a:t>iki yıl ile dört yıl arasında hapis cezası </a:t>
            </a:r>
            <a:r>
              <a:rPr lang="tr-TR" sz="1600" dirty="0"/>
              <a:t>istemini arz eder. 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Suçlu eğer bu </a:t>
            </a:r>
            <a:r>
              <a:rPr lang="tr-TR" sz="1600" dirty="0" smtClean="0"/>
              <a:t>e-postayı </a:t>
            </a:r>
            <a:r>
              <a:rPr lang="tr-TR" sz="1600" dirty="0"/>
              <a:t>mağdurdan tehdit veya benzeri bir davranış ile zoraki yoldan alırsa devreye TCK </a:t>
            </a:r>
            <a:r>
              <a:rPr lang="tr-TR" sz="1600" dirty="0" err="1"/>
              <a:t>nın</a:t>
            </a:r>
            <a:r>
              <a:rPr lang="tr-TR" sz="1600" dirty="0"/>
              <a:t> 107. maddesi girer. 107. madde yukarıdaki cezalara ek olarak bir yıldan üç yıla kadar hapis cezası ile </a:t>
            </a:r>
            <a:r>
              <a:rPr lang="tr-TR" sz="1600" b="1" dirty="0" err="1"/>
              <a:t>beşbin</a:t>
            </a:r>
            <a:r>
              <a:rPr lang="tr-TR" sz="1600" b="1" dirty="0"/>
              <a:t> güne kadar parasal ceza</a:t>
            </a:r>
            <a:r>
              <a:rPr lang="tr-TR" sz="1600" dirty="0"/>
              <a:t> işlemine karar verir. 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Ayrıca, </a:t>
            </a:r>
            <a:r>
              <a:rPr lang="tr-TR" sz="1600" dirty="0" smtClean="0"/>
              <a:t>e-posta adresi ele geçiren kişi </a:t>
            </a:r>
            <a:r>
              <a:rPr lang="tr-TR" sz="1600" dirty="0"/>
              <a:t>bir kamu kuruluşunda yada bir devlet organında ( bakanlık, devlet daireleri vb. ) çalışıyor ise bu sefer 243 ve 107. maddeye ek olarak 113. maddeden yargılanır. 113. madde ile </a:t>
            </a:r>
            <a:r>
              <a:rPr lang="tr-TR" sz="1600" b="1" dirty="0"/>
              <a:t>bir yıldan üç yıla kadar hapis cezası</a:t>
            </a:r>
            <a:r>
              <a:rPr lang="tr-TR" sz="1600" dirty="0"/>
              <a:t> istemi hükmedebilir. </a:t>
            </a:r>
          </a:p>
        </p:txBody>
      </p:sp>
    </p:spTree>
    <p:extLst>
      <p:ext uri="{BB962C8B-B14F-4D97-AF65-F5344CB8AC3E}">
        <p14:creationId xmlns:p14="http://schemas.microsoft.com/office/powerpoint/2010/main" val="4020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 Örnek:</a:t>
            </a:r>
            <a:br>
              <a:rPr lang="tr-TR" dirty="0" smtClean="0"/>
            </a:br>
            <a:r>
              <a:rPr lang="sv-SE" dirty="0" smtClean="0"/>
              <a:t>E-posta </a:t>
            </a:r>
            <a:r>
              <a:rPr lang="tr-TR" dirty="0" smtClean="0"/>
              <a:t>ele geçirmek</a:t>
            </a:r>
            <a:r>
              <a:rPr lang="sv-SE" dirty="0" smtClean="0"/>
              <a:t> </a:t>
            </a:r>
            <a:r>
              <a:rPr lang="sv-SE" dirty="0"/>
              <a:t>5 dk, cezası</a:t>
            </a:r>
            <a:r>
              <a:rPr lang="sv-SE" dirty="0" smtClean="0"/>
              <a:t>.</a:t>
            </a:r>
            <a:r>
              <a:rPr lang="tr-TR" dirty="0" smtClean="0"/>
              <a:t>.</a:t>
            </a:r>
            <a:r>
              <a:rPr lang="sv-SE" dirty="0" smtClean="0"/>
              <a:t>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2060848"/>
            <a:ext cx="3928480" cy="4104456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tr-TR" dirty="0"/>
              <a:t>David </a:t>
            </a:r>
            <a:r>
              <a:rPr lang="tr-TR" dirty="0" err="1"/>
              <a:t>Kernell</a:t>
            </a:r>
            <a:r>
              <a:rPr lang="tr-TR" dirty="0"/>
              <a:t> adlı ABD'li genç şu sıralarda hayatının en zor dönemini yaşıyor. ABD başkan vekil adayı olan Sarah Palin'in e-posta  hesabını  </a:t>
            </a:r>
            <a:r>
              <a:rPr lang="tr-TR" dirty="0" smtClean="0"/>
              <a:t>ele geçirerek, </a:t>
            </a:r>
            <a:r>
              <a:rPr lang="tr-TR" dirty="0"/>
              <a:t>bazı  yazışmalarını  internette paylaşırken büyük ihtimalle bu duruma düşeceğini hiç tahmin etmemişti. Yakalandıktan sonra başının dertte olduğunu tahmin etmiş olsa da, </a:t>
            </a:r>
            <a:r>
              <a:rPr lang="tr-TR" b="1" dirty="0"/>
              <a:t>20 yıl hapis </a:t>
            </a:r>
            <a:r>
              <a:rPr lang="tr-TR" dirty="0"/>
              <a:t>yatma ihtimalini aklına bile  gelmemişti . </a:t>
            </a:r>
          </a:p>
        </p:txBody>
      </p:sp>
      <p:pic>
        <p:nvPicPr>
          <p:cNvPr id="3074" name="Picture 2" descr="internet,e-posta,mail,hack,cezası,abd,amerika,david kern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57" y="2564904"/>
            <a:ext cx="2733675" cy="226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331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Kullanıcı Hesapları İle İlgili </a:t>
            </a:r>
            <a:r>
              <a:rPr lang="tr-TR" dirty="0" smtClean="0"/>
              <a:t>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4360528" cy="4933528"/>
          </a:xfrm>
        </p:spPr>
        <p:txBody>
          <a:bodyPr/>
          <a:lstStyle/>
          <a:p>
            <a:r>
              <a:rPr lang="tr-TR" dirty="0" smtClean="0"/>
              <a:t>Bir kişi veya kurum adına sahte e-posta/profil/hesap oluşturmak.</a:t>
            </a:r>
          </a:p>
          <a:p>
            <a:r>
              <a:rPr lang="tr-TR" dirty="0" smtClean="0"/>
              <a:t>Bu sahte hesapları kullanarak çeşitli paylaşımlar yapmak.</a:t>
            </a:r>
            <a:endParaRPr lang="tr-TR" dirty="0"/>
          </a:p>
        </p:txBody>
      </p:sp>
      <p:pic>
        <p:nvPicPr>
          <p:cNvPr id="4098" name="Picture 2" descr="http://www.jonloomer.com/wp-content/uploads/2012/07/facebook-fake-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5908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Sahte Hesap Oluşturma Cezası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Bir </a:t>
            </a:r>
            <a:r>
              <a:rPr lang="tr-TR" dirty="0"/>
              <a:t>kişi adına açılan profil hesabında, o kişinin fotoğrafı, kimlik bilgileri, kişisel e-posta hesabı, meslek bilgileri yani o kişiyi tanımlamaya yarayacak birtakım kişisel bilgiler hukuka aykırı olarak kaydedilmiş ise TCK 135/1’e göre aykırılık teşkil edebilecektir. Buna göre; hukuka aykırı olarak bir kişinin kişisel verilerini kaydeden kimseye </a:t>
            </a:r>
            <a:r>
              <a:rPr lang="tr-TR" b="1" dirty="0"/>
              <a:t>üç yıla kadar hapis cezası </a:t>
            </a:r>
            <a:r>
              <a:rPr lang="tr-TR" dirty="0"/>
              <a:t>verilebilecektir. Bu tür kişisel bilgilerin yer aldığı, profil hesaplarının, yine farklı kişilere yayılmasını sağlayanlarda cezai sorumluluk altına girebileceklerdir. Buna göre; kişisel bilgilerin yer aldığı bu profil hesapların veya grupların, hukuka aykırı olarak başka kişilere yayılmasını sağlayanlar TCK 136 gereği </a:t>
            </a:r>
            <a:r>
              <a:rPr lang="tr-TR" b="1" dirty="0"/>
              <a:t>bir yıldan dört yıla kadar </a:t>
            </a:r>
            <a:r>
              <a:rPr lang="tr-TR" dirty="0"/>
              <a:t>hapis cezasına mahkûm olabileceklerdir. </a:t>
            </a:r>
          </a:p>
        </p:txBody>
      </p:sp>
    </p:spTree>
    <p:extLst>
      <p:ext uri="{BB962C8B-B14F-4D97-AF65-F5344CB8AC3E}">
        <p14:creationId xmlns:p14="http://schemas.microsoft.com/office/powerpoint/2010/main" val="42079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Web Sayfaları Kullanılarak İşlenen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700808"/>
            <a:ext cx="3784464" cy="454759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Başkalarının adına web sayfası hazırlamak ve bu web sayfasının tanıtımı amacıyla başkalarına e-mail ve mesaj göndermek ve bu mesajlarda da mağdur olan şahsın telefon numaralarını vermek.</a:t>
            </a:r>
          </a:p>
        </p:txBody>
      </p:sp>
      <p:pic>
        <p:nvPicPr>
          <p:cNvPr id="5122" name="Picture 2" descr="http://ceylanmedia.com/style/images/art/web_tasa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Web Sayfaları Kullanılarak İşlenen Suçlar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3784464" cy="48006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Sahte alışveriş siteleri kurarak kullanıcıları dolandırmak. </a:t>
            </a:r>
          </a:p>
          <a:p>
            <a:r>
              <a:rPr lang="tr-TR" dirty="0" smtClean="0"/>
              <a:t>Satışı yapılan ürünlere ait yanlış bilgiler verme.</a:t>
            </a:r>
          </a:p>
          <a:p>
            <a:r>
              <a:rPr lang="tr-TR" dirty="0" smtClean="0"/>
              <a:t>Müşteriye vaat edilen ürün yerine farklı ürün göndermek.</a:t>
            </a:r>
          </a:p>
        </p:txBody>
      </p:sp>
      <p:pic>
        <p:nvPicPr>
          <p:cNvPr id="6146" name="Picture 2" descr="http://3.bp.blogspot.com/-7Bn5rqJVBbQ/UDXyJImHdHI/AAAAAAAACQA/ZLbWMMdEK1E/s1600/NTERNE%257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789263" cy="27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1029</Words>
  <Application>Microsoft Office PowerPoint</Application>
  <PresentationFormat>Ekran Gösterisi (4:3)</PresentationFormat>
  <Paragraphs>98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Gündönümü</vt:lpstr>
      <vt:lpstr>BİLİŞİM SUÇLARI ve  ALINACAK TEDBİRLER</vt:lpstr>
      <vt:lpstr>Bilişim Suçu Nedir?</vt:lpstr>
      <vt:lpstr>Kullanıcı Hesapları İle İlgili Suçlar</vt:lpstr>
      <vt:lpstr>E-posta Ele Geçirme Cezası</vt:lpstr>
      <vt:lpstr>Bir Örnek: E-posta ele geçirmek 5 dk, cezası...</vt:lpstr>
      <vt:lpstr>Kullanıcı Hesapları İle İlgili Suçlar</vt:lpstr>
      <vt:lpstr>Sahte Hesap Oluşturma Cezası</vt:lpstr>
      <vt:lpstr>Web Sayfaları Kullanılarak İşlenen Suçlar</vt:lpstr>
      <vt:lpstr>Web Sayfaları Kullanılarak İşlenen Suçlar</vt:lpstr>
      <vt:lpstr>Web Sayfaları Kullanılarak İşlenen Suçlar</vt:lpstr>
      <vt:lpstr>Web Sayfaları Kullanılarak İşlenen Suçlar</vt:lpstr>
      <vt:lpstr>Bilgisayarı veya Bilgileri Ele Geçirerek İşlenen Suçlar</vt:lpstr>
      <vt:lpstr>Bilgilere İzinsiz Erişim Cezası </vt:lpstr>
      <vt:lpstr>Lisansız Yazılım ve İçeriklerin Kullanımı İle İlgili Suçlar</vt:lpstr>
      <vt:lpstr>Çevrimiçi İletişim Sırasında İşlenen Suçlar</vt:lpstr>
      <vt:lpstr>Kredi Kartı, Kontör/TL Dolandırıcılığı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Kişisel Şifreler İle İlgili Öneriler</vt:lpstr>
      <vt:lpstr>Kişisel Şifreler İle İlgili Öneriler</vt:lpstr>
      <vt:lpstr>Güvenli Şifre Oluşturma</vt:lpstr>
      <vt:lpstr>Güvenli Şifre Oluşturma</vt:lpstr>
      <vt:lpstr>Dünyada En Çok Tercih Edilen Şifre 123456</vt:lpstr>
      <vt:lpstr>‘123456’lı Emniyet Şifresi Olur mu?</vt:lpstr>
      <vt:lpstr>Güvenli Şifre Oluşturma</vt:lpstr>
      <vt:lpstr>Şifrelerin Kırılma Süreleri</vt:lpstr>
      <vt:lpstr>Şifrelerin Kırılma Süreleri</vt:lpstr>
      <vt:lpstr>Şifrelerin Kırılma Süreleri</vt:lpstr>
      <vt:lpstr>Şifrelerin Kırılma Süreleri</vt:lpstr>
      <vt:lpstr>Bunları Unutmayın!</vt:lpstr>
      <vt:lpstr>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SUÇLARI</dc:title>
  <dc:creator>Ahmet</dc:creator>
  <cp:lastModifiedBy>Etklileşimli Tahta Kullanıcı</cp:lastModifiedBy>
  <cp:revision>58</cp:revision>
  <dcterms:created xsi:type="dcterms:W3CDTF">2012-11-06T18:34:07Z</dcterms:created>
  <dcterms:modified xsi:type="dcterms:W3CDTF">2019-04-03T13:46:25Z</dcterms:modified>
</cp:coreProperties>
</file>